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9" roundtripDataSignature="AMtx7mj+J8Fb7uwFDVInSyoZxKq04H58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w3schools.com/css/tryit.asp?filename=trycss_before" TargetMode="Externa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w3schools.com/css/tryit.asp?filename=trycss_sel_attribute_value2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w3schools.com/css/tryit.asp?filename=trycss_sel_attribute_hyphen" TargetMode="Externa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a:hover DEVE vir depois de a:link e a:visited na definição CSS para ser eficaz! a:active DEVE vir depois de a:hover na definição CSS para ser eficaz! Os nomes de pseudoclasses não diferenciam maiúsculas de minúsculas.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O pseudo-elemento ::first-line só pode ser aplicado a elementos de nível de bloco.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https://www.w3schools.com/css/tryit.asp?filename=trycss_before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https://www.w3schools.com/css/tryit.asp?filename=trycss_sel_attribute_value2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https://www.w3schools.com/css/tryit.asp?filename=trycss_sel_attribute_hyphen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https://www.w3schools.com/css/tryit.asp?filename=trycss_sel_attribute_start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https://www.w3schools.com/css/tryit.asp?filename=trycss_sel_attribute_end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https://www.w3schools.com/css/tryit.asp?filename=trycss_sel_attribute_contain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Um nome de id não pode começar com um número!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Um nome de classe não pode começar com um número!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4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5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4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5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2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5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5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2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Relationship Id="rId4" Type="http://schemas.openxmlformats.org/officeDocument/2006/relationships/image" Target="../media/image2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Relationship Id="rId4" Type="http://schemas.openxmlformats.org/officeDocument/2006/relationships/image" Target="../media/image2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pt-BR"/>
              <a:t>Programador Web 2</a:t>
            </a:r>
            <a:endParaRPr/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CSS - Seletores</a:t>
            </a:r>
            <a:endParaRPr/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- universal</a:t>
            </a:r>
            <a:endParaRPr/>
          </a:p>
        </p:txBody>
      </p:sp>
      <p:sp>
        <p:nvSpPr>
          <p:cNvPr id="122" name="Google Shape;122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O seletor universal (*) seleciona todos os elementos HTML na página.</a:t>
            </a:r>
            <a:endParaRPr/>
          </a:p>
        </p:txBody>
      </p:sp>
      <p:pic>
        <p:nvPicPr>
          <p:cNvPr id="123" name="Google Shape;12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24" name="Google Shape;124;p10"/>
          <p:cNvPicPr preferRelativeResize="0"/>
          <p:nvPr/>
        </p:nvPicPr>
        <p:blipFill rotWithShape="1">
          <a:blip r:embed="rId4">
            <a:alphaModFix/>
          </a:blip>
          <a:srcRect b="45113" l="16918" r="70557" t="43750"/>
          <a:stretch/>
        </p:blipFill>
        <p:spPr>
          <a:xfrm>
            <a:off x="2788863" y="1968975"/>
            <a:ext cx="3566275" cy="178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- agrupamento</a:t>
            </a:r>
            <a:endParaRPr/>
          </a:p>
        </p:txBody>
      </p:sp>
      <p:sp>
        <p:nvSpPr>
          <p:cNvPr id="130" name="Google Shape;130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O seletor de agrupamento seleciona todos os elementos HTML com as mesmas definições de estilo.</a:t>
            </a:r>
            <a:endParaRPr/>
          </a:p>
        </p:txBody>
      </p:sp>
      <p:pic>
        <p:nvPicPr>
          <p:cNvPr id="131" name="Google Shape;13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32" name="Google Shape;132;p11"/>
          <p:cNvPicPr preferRelativeResize="0"/>
          <p:nvPr/>
        </p:nvPicPr>
        <p:blipFill rotWithShape="1">
          <a:blip r:embed="rId4">
            <a:alphaModFix/>
          </a:blip>
          <a:srcRect b="30467" l="16918" r="69898" t="32227"/>
          <a:stretch/>
        </p:blipFill>
        <p:spPr>
          <a:xfrm>
            <a:off x="1446600" y="2029250"/>
            <a:ext cx="1570301" cy="249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1"/>
          <p:cNvPicPr preferRelativeResize="0"/>
          <p:nvPr/>
        </p:nvPicPr>
        <p:blipFill rotWithShape="1">
          <a:blip r:embed="rId5">
            <a:alphaModFix/>
          </a:blip>
          <a:srcRect b="47882" l="17008" r="68674" t="40981"/>
          <a:stretch/>
        </p:blipFill>
        <p:spPr>
          <a:xfrm>
            <a:off x="4510600" y="2560688"/>
            <a:ext cx="3283723" cy="143655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1"/>
          <p:cNvSpPr/>
          <p:nvPr/>
        </p:nvSpPr>
        <p:spPr>
          <a:xfrm>
            <a:off x="3264925" y="3084100"/>
            <a:ext cx="1014600" cy="37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2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Combinadores</a:t>
            </a:r>
            <a:endParaRPr/>
          </a:p>
        </p:txBody>
      </p:sp>
      <p:sp>
        <p:nvSpPr>
          <p:cNvPr id="140" name="Google Shape;140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Um combinador é algo que explica a relação entre os seletores.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Um seletor CSS pode conter mais de um seletor simples. Entre os seletores simples, podemos incluir um combinador.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Existem quatro combinadores diferentes em CSS: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seletor descendente (espaço)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seletor filho (&gt;)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seletor irmão adjacente (+)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seletor geral de irmãos (~)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41" name="Google Shape;14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Combinadores - descendentes</a:t>
            </a:r>
            <a:endParaRPr/>
          </a:p>
        </p:txBody>
      </p:sp>
      <p:sp>
        <p:nvSpPr>
          <p:cNvPr id="147" name="Google Shape;147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descendente corresponde a todos os elementos que são descendentes de um elemento especificado.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pt-BR"/>
              <a:t>O exemplo a seguir seleciona todos os elementos &lt;p&gt; dentro dos elementos &lt;div&gt;:</a:t>
            </a:r>
            <a:endParaRPr/>
          </a:p>
        </p:txBody>
      </p:sp>
      <p:pic>
        <p:nvPicPr>
          <p:cNvPr id="148" name="Google Shape;14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49" name="Google Shape;149;p13"/>
          <p:cNvPicPr preferRelativeResize="0"/>
          <p:nvPr/>
        </p:nvPicPr>
        <p:blipFill rotWithShape="1">
          <a:blip r:embed="rId4">
            <a:alphaModFix/>
          </a:blip>
          <a:srcRect b="46289" l="16920" r="67259" t="44140"/>
          <a:stretch/>
        </p:blipFill>
        <p:spPr>
          <a:xfrm>
            <a:off x="2918738" y="2571750"/>
            <a:ext cx="3306523" cy="112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4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Combinadores - filho</a:t>
            </a:r>
            <a:endParaRPr/>
          </a:p>
        </p:txBody>
      </p:sp>
      <p:sp>
        <p:nvSpPr>
          <p:cNvPr id="155" name="Google Shape;15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filho seleciona todos os elementos que são filhos de um elemento especificado.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exemplo a seguir seleciona todos os elementos &lt;p&gt; que são filhos de um elemento &lt;div&gt;: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56" name="Google Shape;15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57" name="Google Shape;157;p14"/>
          <p:cNvPicPr preferRelativeResize="0"/>
          <p:nvPr/>
        </p:nvPicPr>
        <p:blipFill rotWithShape="1">
          <a:blip r:embed="rId4">
            <a:alphaModFix/>
          </a:blip>
          <a:srcRect b="43164" l="16918" r="67041" t="48046"/>
          <a:stretch/>
        </p:blipFill>
        <p:spPr>
          <a:xfrm>
            <a:off x="2551163" y="3144375"/>
            <a:ext cx="4041677" cy="124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5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Combinadores - irmão adjacente</a:t>
            </a:r>
            <a:endParaRPr/>
          </a:p>
        </p:txBody>
      </p:sp>
      <p:sp>
        <p:nvSpPr>
          <p:cNvPr id="163" name="Google Shape;16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irmão adjacente é usado para selecionar um elemento que está diretamente após outro elemento específico.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Elementos irmãos devem ter o mesmo elemento pai, e "adjacente" significa "imediatamente a seguir".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exemplo a seguir seleciona o primeiro elemento &lt;p&gt; que é colocado imediatamente após os elementos &lt;div&gt;: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64" name="Google Shape;16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65" name="Google Shape;165;p15"/>
          <p:cNvPicPr preferRelativeResize="0"/>
          <p:nvPr/>
        </p:nvPicPr>
        <p:blipFill rotWithShape="1">
          <a:blip r:embed="rId4">
            <a:alphaModFix/>
          </a:blip>
          <a:srcRect b="53709" l="17139" r="67260" t="37892"/>
          <a:stretch/>
        </p:blipFill>
        <p:spPr>
          <a:xfrm>
            <a:off x="3062550" y="3606475"/>
            <a:ext cx="3018902" cy="91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6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Combinadores - irmão geral</a:t>
            </a:r>
            <a:endParaRPr/>
          </a:p>
        </p:txBody>
      </p:sp>
      <p:sp>
        <p:nvSpPr>
          <p:cNvPr id="171" name="Google Shape;17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irmão geral seleciona todos os elementos que são os próximos irmãos de um elemento especificado.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exemplo a seguir seleciona todos os elementos &lt;p&gt; que são os próximos irmãos dos elementos &lt;div&gt;: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72" name="Google Shape;17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73" name="Google Shape;173;p16"/>
          <p:cNvPicPr preferRelativeResize="0"/>
          <p:nvPr/>
        </p:nvPicPr>
        <p:blipFill rotWithShape="1">
          <a:blip r:embed="rId4">
            <a:alphaModFix/>
          </a:blip>
          <a:srcRect b="50329" l="16805" r="66984" t="41348"/>
          <a:stretch/>
        </p:blipFill>
        <p:spPr>
          <a:xfrm>
            <a:off x="2444825" y="2910300"/>
            <a:ext cx="4254350" cy="1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Pseudo Classes</a:t>
            </a:r>
            <a:endParaRPr/>
          </a:p>
        </p:txBody>
      </p:sp>
      <p:sp>
        <p:nvSpPr>
          <p:cNvPr id="179" name="Google Shape;1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Uma pseudo-classe é usada para definir um estado especial de um elemento.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Por exemplo, pode ser usado para: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Estilizar um elemento quando um usuário passa o mouse sobre ele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Estilize links visitados e não visitados de maneira diferente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Estilize um elemento quando ele estiver em foco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80" name="Google Shape;18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Sintaxe</a:t>
            </a:r>
            <a:endParaRPr/>
          </a:p>
        </p:txBody>
      </p:sp>
      <p:sp>
        <p:nvSpPr>
          <p:cNvPr id="186" name="Google Shape;1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A sintaxe das pseudoclasses:</a:t>
            </a:r>
            <a:endParaRPr/>
          </a:p>
        </p:txBody>
      </p:sp>
      <p:pic>
        <p:nvPicPr>
          <p:cNvPr id="187" name="Google Shape;18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88" name="Google Shape;188;p18"/>
          <p:cNvPicPr preferRelativeResize="0"/>
          <p:nvPr/>
        </p:nvPicPr>
        <p:blipFill rotWithShape="1">
          <a:blip r:embed="rId4">
            <a:alphaModFix/>
          </a:blip>
          <a:srcRect b="52147" l="16918" r="69237" t="39257"/>
          <a:stretch/>
        </p:blipFill>
        <p:spPr>
          <a:xfrm>
            <a:off x="2411050" y="2082113"/>
            <a:ext cx="4458974" cy="155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Psudoclasses da Âncora &lt;a&gt;</a:t>
            </a:r>
            <a:endParaRPr/>
          </a:p>
        </p:txBody>
      </p:sp>
      <p:sp>
        <p:nvSpPr>
          <p:cNvPr id="194" name="Google Shape;194;p19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Os links podem ser exibidos de diferentes maneiras: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link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visited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hover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active</a:t>
            </a:r>
            <a:endParaRPr/>
          </a:p>
        </p:txBody>
      </p:sp>
      <p:pic>
        <p:nvPicPr>
          <p:cNvPr id="195" name="Google Shape;19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96" name="Google Shape;196;p19"/>
          <p:cNvPicPr preferRelativeResize="0"/>
          <p:nvPr/>
        </p:nvPicPr>
        <p:blipFill rotWithShape="1">
          <a:blip r:embed="rId4">
            <a:alphaModFix/>
          </a:blip>
          <a:srcRect b="17748" l="16647" r="70639" t="31192"/>
          <a:stretch/>
        </p:blipFill>
        <p:spPr>
          <a:xfrm>
            <a:off x="5329477" y="445025"/>
            <a:ext cx="1903574" cy="430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CSS</a:t>
            </a:r>
            <a:endParaRPr/>
          </a:p>
        </p:txBody>
      </p:sp>
      <p:sp>
        <p:nvSpPr>
          <p:cNvPr id="62" name="Google Shape;62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CSS é a linguagem que usamos para estilizar uma página da Web.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CSS significa Cascading Style Sheets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CSS descreve como os elementos HTML devem ser exibidos na tela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CSS economiza muito trabalho. Ele pode controlar o layout de várias páginas da web de uma só vez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As folhas de estilo externas são armazenadas em arquivos CSS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63" name="Google Shape;6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Psudoclasses e Classes</a:t>
            </a:r>
            <a:endParaRPr/>
          </a:p>
        </p:txBody>
      </p:sp>
      <p:sp>
        <p:nvSpPr>
          <p:cNvPr id="202" name="Google Shape;202;p20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Pseudo-classes podem ser combinadas com classes HTML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03" name="Google Shape;20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04" name="Google Shape;204;p20"/>
          <p:cNvPicPr preferRelativeResize="0"/>
          <p:nvPr/>
        </p:nvPicPr>
        <p:blipFill rotWithShape="1">
          <a:blip r:embed="rId4">
            <a:alphaModFix/>
          </a:blip>
          <a:srcRect b="69921" l="27787" r="60228" t="20898"/>
          <a:stretch/>
        </p:blipFill>
        <p:spPr>
          <a:xfrm>
            <a:off x="2878775" y="2133665"/>
            <a:ext cx="3374448" cy="145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Hover na div</a:t>
            </a:r>
            <a:endParaRPr/>
          </a:p>
        </p:txBody>
      </p:sp>
      <p:sp>
        <p:nvSpPr>
          <p:cNvPr id="210" name="Google Shape;210;p21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Um exemplo de uso da pseudoclasse :hover em um elemento &lt;div&gt;:</a:t>
            </a:r>
            <a:endParaRPr/>
          </a:p>
        </p:txBody>
      </p:sp>
      <p:pic>
        <p:nvPicPr>
          <p:cNvPr id="211" name="Google Shape;21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12" name="Google Shape;212;p21"/>
          <p:cNvPicPr preferRelativeResize="0"/>
          <p:nvPr/>
        </p:nvPicPr>
        <p:blipFill rotWithShape="1">
          <a:blip r:embed="rId4">
            <a:alphaModFix/>
          </a:blip>
          <a:srcRect b="20699" l="0" r="59789" t="28515"/>
          <a:stretch/>
        </p:blipFill>
        <p:spPr>
          <a:xfrm>
            <a:off x="2336788" y="1547050"/>
            <a:ext cx="4470427" cy="317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Hover na tooltip</a:t>
            </a:r>
            <a:endParaRPr/>
          </a:p>
        </p:txBody>
      </p:sp>
      <p:sp>
        <p:nvSpPr>
          <p:cNvPr id="218" name="Google Shape;218;p22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Passe o mouse sobre um elemento &lt;div&gt; para mostrar um elemento &lt;p&gt; (como uma dica de ferramenta):</a:t>
            </a:r>
            <a:endParaRPr/>
          </a:p>
        </p:txBody>
      </p:sp>
      <p:pic>
        <p:nvPicPr>
          <p:cNvPr id="219" name="Google Shape;21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20" name="Google Shape;220;p22"/>
          <p:cNvPicPr preferRelativeResize="0"/>
          <p:nvPr/>
        </p:nvPicPr>
        <p:blipFill rotWithShape="1">
          <a:blip r:embed="rId4">
            <a:alphaModFix/>
          </a:blip>
          <a:srcRect b="22851" l="0" r="69567" t="28906"/>
          <a:stretch/>
        </p:blipFill>
        <p:spPr>
          <a:xfrm>
            <a:off x="3060088" y="1818300"/>
            <a:ext cx="3023827" cy="269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Primeiro filho</a:t>
            </a:r>
            <a:endParaRPr/>
          </a:p>
        </p:txBody>
      </p:sp>
      <p:sp>
        <p:nvSpPr>
          <p:cNvPr id="226" name="Google Shape;226;p23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A pseudo-classe :first-child corresponde a um elemento especificado que é o primeiro filho de outro elemento.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pt-BR"/>
              <a:t>No exemplo a seguir, o seletor corresponde a qualquer elemento &lt;p&gt; que seja o primeiro filho de qualquer elemento:</a:t>
            </a:r>
            <a:endParaRPr/>
          </a:p>
        </p:txBody>
      </p:sp>
      <p:pic>
        <p:nvPicPr>
          <p:cNvPr id="227" name="Google Shape;22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28" name="Google Shape;228;p23"/>
          <p:cNvPicPr preferRelativeResize="0"/>
          <p:nvPr/>
        </p:nvPicPr>
        <p:blipFill rotWithShape="1">
          <a:blip r:embed="rId4">
            <a:alphaModFix/>
          </a:blip>
          <a:srcRect b="26563" l="0" r="83520" t="28905"/>
          <a:stretch/>
        </p:blipFill>
        <p:spPr>
          <a:xfrm>
            <a:off x="5143500" y="943413"/>
            <a:ext cx="2522702" cy="383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Primeiro filho</a:t>
            </a:r>
            <a:endParaRPr/>
          </a:p>
        </p:txBody>
      </p:sp>
      <p:sp>
        <p:nvSpPr>
          <p:cNvPr id="234" name="Google Shape;234;p2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No exemplo a seguir, o seletor corresponde ao primeiro elemento &lt;i&gt; em todos os elementos &lt;p&gt;:</a:t>
            </a:r>
            <a:endParaRPr/>
          </a:p>
        </p:txBody>
      </p:sp>
      <p:pic>
        <p:nvPicPr>
          <p:cNvPr id="235" name="Google Shape;23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36" name="Google Shape;236;p24"/>
          <p:cNvPicPr preferRelativeResize="0"/>
          <p:nvPr/>
        </p:nvPicPr>
        <p:blipFill rotWithShape="1">
          <a:blip r:embed="rId4">
            <a:alphaModFix/>
          </a:blip>
          <a:srcRect b="35742" l="0" r="63810" t="29099"/>
          <a:stretch/>
        </p:blipFill>
        <p:spPr>
          <a:xfrm>
            <a:off x="4079750" y="2019200"/>
            <a:ext cx="4577549" cy="250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Primeiro filho</a:t>
            </a:r>
            <a:endParaRPr/>
          </a:p>
        </p:txBody>
      </p:sp>
      <p:sp>
        <p:nvSpPr>
          <p:cNvPr id="242" name="Google Shape;242;p2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No exemplo a seguir, o seletor corresponde a todos os elementos &lt;i&gt; em elementos &lt;p&gt; que são o primeiro filho de outro elemento</a:t>
            </a:r>
            <a:endParaRPr/>
          </a:p>
        </p:txBody>
      </p:sp>
      <p:pic>
        <p:nvPicPr>
          <p:cNvPr id="243" name="Google Shape;24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44" name="Google Shape;244;p25"/>
          <p:cNvPicPr preferRelativeResize="0"/>
          <p:nvPr/>
        </p:nvPicPr>
        <p:blipFill rotWithShape="1">
          <a:blip r:embed="rId4">
            <a:alphaModFix/>
          </a:blip>
          <a:srcRect b="26122" l="0" r="61693" t="28256"/>
          <a:stretch/>
        </p:blipFill>
        <p:spPr>
          <a:xfrm>
            <a:off x="4302475" y="2190025"/>
            <a:ext cx="3644227" cy="244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6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Pseudoclasse lang</a:t>
            </a:r>
            <a:endParaRPr/>
          </a:p>
        </p:txBody>
      </p:sp>
      <p:sp>
        <p:nvSpPr>
          <p:cNvPr id="250" name="Google Shape;250;p26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A pseudo-classe :lang permite definir regras especiais para diferentes idiomas.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No exemplo abaixo, :lang define as aspas para elementos &lt;q&gt; com lang="no":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51" name="Google Shape;25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52" name="Google Shape;252;p26"/>
          <p:cNvPicPr preferRelativeResize="0"/>
          <p:nvPr/>
        </p:nvPicPr>
        <p:blipFill rotWithShape="1">
          <a:blip r:embed="rId4">
            <a:alphaModFix/>
          </a:blip>
          <a:srcRect b="40428" l="16810" r="45506" t="22408"/>
          <a:stretch/>
        </p:blipFill>
        <p:spPr>
          <a:xfrm>
            <a:off x="2376000" y="2267550"/>
            <a:ext cx="4380000" cy="242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Pseudo elementos</a:t>
            </a:r>
            <a:endParaRPr/>
          </a:p>
        </p:txBody>
      </p:sp>
      <p:sp>
        <p:nvSpPr>
          <p:cNvPr id="258" name="Google Shape;258;p27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Um pseudoelemento CSS é usado para estilizar partes especificadas de um elemento.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Por exemplo, pode ser usado para: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Estilize a primeira letra, ou linha, de um elemento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Inserir conteúdo antes ou depois do conteúdo de um elemento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59" name="Google Shape;25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8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Sintaxe</a:t>
            </a:r>
            <a:endParaRPr/>
          </a:p>
        </p:txBody>
      </p:sp>
      <p:sp>
        <p:nvSpPr>
          <p:cNvPr id="265" name="Google Shape;265;p28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A sintaxe dos pseudo-elementos:</a:t>
            </a:r>
            <a:endParaRPr/>
          </a:p>
        </p:txBody>
      </p:sp>
      <p:pic>
        <p:nvPicPr>
          <p:cNvPr id="266" name="Google Shape;26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67" name="Google Shape;267;p28"/>
          <p:cNvPicPr preferRelativeResize="0"/>
          <p:nvPr/>
        </p:nvPicPr>
        <p:blipFill rotWithShape="1">
          <a:blip r:embed="rId4">
            <a:alphaModFix/>
          </a:blip>
          <a:srcRect b="51563" l="16918" r="67700" t="39257"/>
          <a:stretch/>
        </p:blipFill>
        <p:spPr>
          <a:xfrm>
            <a:off x="2567850" y="2187863"/>
            <a:ext cx="4008298" cy="134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9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Pseudo elemento primeira linha</a:t>
            </a:r>
            <a:endParaRPr/>
          </a:p>
        </p:txBody>
      </p:sp>
      <p:sp>
        <p:nvSpPr>
          <p:cNvPr id="273" name="Google Shape;273;p29"/>
          <p:cNvSpPr txBox="1"/>
          <p:nvPr>
            <p:ph idx="1" type="body"/>
          </p:nvPr>
        </p:nvSpPr>
        <p:spPr>
          <a:xfrm>
            <a:off x="311700" y="1152475"/>
            <a:ext cx="4296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pseudo-elemento ::first-line é usado para adicionar um estilo especial à primeira linha de um texto.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exemplo a seguir formata a primeira linha do texto em todos os elementos &lt;p&gt;: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74" name="Google Shape;27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75" name="Google Shape;275;p29"/>
          <p:cNvPicPr preferRelativeResize="0"/>
          <p:nvPr/>
        </p:nvPicPr>
        <p:blipFill rotWithShape="1">
          <a:blip r:embed="rId4">
            <a:alphaModFix/>
          </a:blip>
          <a:srcRect b="30860" l="0" r="69018" t="28709"/>
          <a:stretch/>
        </p:blipFill>
        <p:spPr>
          <a:xfrm>
            <a:off x="4607825" y="1376300"/>
            <a:ext cx="4212470" cy="3092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CSS</a:t>
            </a:r>
            <a:endParaRPr/>
          </a:p>
        </p:txBody>
      </p:sp>
      <p:sp>
        <p:nvSpPr>
          <p:cNvPr id="69" name="Google Shape;69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pt-BR"/>
              <a:t>HTML NUNCA foi destinado a conter tags para formatar uma página da web!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lang="pt-BR"/>
              <a:t>HTML foi criado para descrever o conteúdo de uma página da web, como: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lang="pt-BR"/>
              <a:t>&lt;h1&gt;Este é um título&lt;/h1&gt;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lang="pt-BR"/>
              <a:t>&lt;p&gt;Este é um parágrafo.&lt;/p&gt;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lang="pt-BR"/>
              <a:t>Quando tags como &lt;font&gt; e atributos de cor foram adicionados à especificação HTML 3.2, começou um pesadelo para os desenvolvedores da web. O desenvolvimento de grandes sites, onde fontes e informações de cores eram adicionadas a cada página, tornou-se um processo longo e caro.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lang="pt-BR"/>
              <a:t>Para resolver esse problema, o World Wide Web Consortium (W3C) criou o CSS.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lang="pt-BR"/>
              <a:t>CSS removeu a formatação de estilo da página HTML!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29032"/>
              <a:buNone/>
            </a:pPr>
            <a:r>
              <a:t/>
            </a:r>
            <a:endParaRPr/>
          </a:p>
        </p:txBody>
      </p:sp>
      <p:pic>
        <p:nvPicPr>
          <p:cNvPr id="70" name="Google Shape;7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0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Pseudo elemento primeira letra</a:t>
            </a:r>
            <a:endParaRPr/>
          </a:p>
        </p:txBody>
      </p:sp>
      <p:sp>
        <p:nvSpPr>
          <p:cNvPr id="281" name="Google Shape;281;p30"/>
          <p:cNvSpPr txBox="1"/>
          <p:nvPr>
            <p:ph idx="1" type="body"/>
          </p:nvPr>
        </p:nvSpPr>
        <p:spPr>
          <a:xfrm>
            <a:off x="311700" y="1152475"/>
            <a:ext cx="4296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pseudoelemento ::first-letter é usado para adicionar um estilo especial à primeira letra de um texto.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exemplo a seguir formata a primeira letra do texto em todos os elementos &lt;p&gt;: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82" name="Google Shape;28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83" name="Google Shape;283;p30"/>
          <p:cNvPicPr preferRelativeResize="0"/>
          <p:nvPr/>
        </p:nvPicPr>
        <p:blipFill rotWithShape="1">
          <a:blip r:embed="rId4">
            <a:alphaModFix/>
          </a:blip>
          <a:srcRect b="41112" l="16896" r="69571" t="46647"/>
          <a:stretch/>
        </p:blipFill>
        <p:spPr>
          <a:xfrm>
            <a:off x="5384625" y="1794862"/>
            <a:ext cx="3053952" cy="155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Pseudo elemento e Classes</a:t>
            </a:r>
            <a:endParaRPr/>
          </a:p>
        </p:txBody>
      </p:sp>
      <p:sp>
        <p:nvSpPr>
          <p:cNvPr id="289" name="Google Shape;289;p31"/>
          <p:cNvSpPr txBox="1"/>
          <p:nvPr>
            <p:ph idx="1" type="body"/>
          </p:nvPr>
        </p:nvSpPr>
        <p:spPr>
          <a:xfrm>
            <a:off x="311700" y="1152475"/>
            <a:ext cx="4296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Pseudo-elementos podem ser combinados com classes HTML:</a:t>
            </a:r>
            <a:endParaRPr/>
          </a:p>
        </p:txBody>
      </p:sp>
      <p:pic>
        <p:nvPicPr>
          <p:cNvPr id="290" name="Google Shape;29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91" name="Google Shape;291;p31"/>
          <p:cNvPicPr preferRelativeResize="0"/>
          <p:nvPr/>
        </p:nvPicPr>
        <p:blipFill rotWithShape="1">
          <a:blip r:embed="rId4">
            <a:alphaModFix/>
          </a:blip>
          <a:srcRect b="35005" l="0" r="63781" t="28702"/>
          <a:stretch/>
        </p:blipFill>
        <p:spPr>
          <a:xfrm>
            <a:off x="3726925" y="1963175"/>
            <a:ext cx="5093275" cy="287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Pseudo elemento e Classes</a:t>
            </a:r>
            <a:endParaRPr/>
          </a:p>
        </p:txBody>
      </p:sp>
      <p:sp>
        <p:nvSpPr>
          <p:cNvPr id="297" name="Google Shape;297;p32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Vários pseudo-elementos também podem ser combinados.</a:t>
            </a:r>
            <a:endParaRPr/>
          </a:p>
        </p:txBody>
      </p:sp>
      <p:pic>
        <p:nvPicPr>
          <p:cNvPr id="298" name="Google Shape;298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3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Pseudo elemento before e after</a:t>
            </a:r>
            <a:endParaRPr/>
          </a:p>
        </p:txBody>
      </p:sp>
      <p:sp>
        <p:nvSpPr>
          <p:cNvPr id="304" name="Google Shape;304;p33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pseudo-elemento ::before pode ser usado para inserir algum conteúdo antes do conteúdo de um elemento.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pt-BR"/>
              <a:t>O pseudo-elemento ::after pode ser usado para inserir algum conteúdo após o conteúdo de um elemento.</a:t>
            </a:r>
            <a:endParaRPr/>
          </a:p>
        </p:txBody>
      </p:sp>
      <p:pic>
        <p:nvPicPr>
          <p:cNvPr id="305" name="Google Shape;30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4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Pseudo elemento marker</a:t>
            </a:r>
            <a:endParaRPr/>
          </a:p>
        </p:txBody>
      </p:sp>
      <p:sp>
        <p:nvSpPr>
          <p:cNvPr id="311" name="Google Shape;311;p3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O pseudoelemento ::marker seleciona os marcadores dos itens da lista.</a:t>
            </a:r>
            <a:endParaRPr/>
          </a:p>
        </p:txBody>
      </p:sp>
      <p:pic>
        <p:nvPicPr>
          <p:cNvPr id="312" name="Google Shape;31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313" name="Google Shape;313;p34"/>
          <p:cNvPicPr preferRelativeResize="0"/>
          <p:nvPr/>
        </p:nvPicPr>
        <p:blipFill rotWithShape="1">
          <a:blip r:embed="rId4">
            <a:alphaModFix/>
          </a:blip>
          <a:srcRect b="15864" l="0" r="87566" t="28112"/>
          <a:stretch/>
        </p:blipFill>
        <p:spPr>
          <a:xfrm>
            <a:off x="5387425" y="351700"/>
            <a:ext cx="1715026" cy="434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5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Pseudo elemento selection</a:t>
            </a:r>
            <a:endParaRPr/>
          </a:p>
        </p:txBody>
      </p:sp>
      <p:sp>
        <p:nvSpPr>
          <p:cNvPr id="319" name="Google Shape;319;p3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pt-BR"/>
              <a:t>O pseudoelemento ::selection corresponde à parte de um elemento que é selecionado por um usuário.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7647"/>
              <a:buNone/>
            </a:pPr>
            <a:r>
              <a:rPr lang="pt-BR"/>
              <a:t>As seguintes propriedades CSS podem ser aplicadas a ::selection: color, background, cursor e outline.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7647"/>
              <a:buNone/>
            </a:pPr>
            <a:r>
              <a:rPr lang="pt-BR"/>
              <a:t>O exemplo a seguir torna o texto selecionado vermelho em um fundo amarelo: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17647"/>
              <a:buNone/>
            </a:pPr>
            <a:r>
              <a:t/>
            </a:r>
            <a:endParaRPr/>
          </a:p>
        </p:txBody>
      </p:sp>
      <p:pic>
        <p:nvPicPr>
          <p:cNvPr id="320" name="Google Shape;32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321" name="Google Shape;321;p35"/>
          <p:cNvPicPr preferRelativeResize="0"/>
          <p:nvPr/>
        </p:nvPicPr>
        <p:blipFill rotWithShape="1">
          <a:blip r:embed="rId4">
            <a:alphaModFix/>
          </a:blip>
          <a:srcRect b="38387" l="16613" r="69658" t="48725"/>
          <a:stretch/>
        </p:blipFill>
        <p:spPr>
          <a:xfrm>
            <a:off x="4922475" y="1666163"/>
            <a:ext cx="3429773" cy="1811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de Atributos</a:t>
            </a:r>
            <a:endParaRPr/>
          </a:p>
        </p:txBody>
      </p:sp>
      <p:sp>
        <p:nvSpPr>
          <p:cNvPr id="327" name="Google Shape;327;p36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É possível estilizar elementos HTML que possuem atributos ou valores de atributos específicos.</a:t>
            </a:r>
            <a:endParaRPr/>
          </a:p>
        </p:txBody>
      </p:sp>
      <p:pic>
        <p:nvPicPr>
          <p:cNvPr id="328" name="Google Shape;328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7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de Atributos</a:t>
            </a:r>
            <a:endParaRPr/>
          </a:p>
        </p:txBody>
      </p:sp>
      <p:sp>
        <p:nvSpPr>
          <p:cNvPr id="334" name="Google Shape;334;p37"/>
          <p:cNvSpPr txBox="1"/>
          <p:nvPr>
            <p:ph idx="1" type="body"/>
          </p:nvPr>
        </p:nvSpPr>
        <p:spPr>
          <a:xfrm>
            <a:off x="311700" y="1152475"/>
            <a:ext cx="4218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[attribute] é usado para selecionar elementos com um atributo especificado.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exemplo a seguir seleciona todos os elementos &lt;a&gt; com um atributo target: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35" name="Google Shape;33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336" name="Google Shape;336;p37"/>
          <p:cNvPicPr preferRelativeResize="0"/>
          <p:nvPr/>
        </p:nvPicPr>
        <p:blipFill rotWithShape="1">
          <a:blip r:embed="rId4">
            <a:alphaModFix/>
          </a:blip>
          <a:srcRect b="28531" l="0" r="62208" t="29128"/>
          <a:stretch/>
        </p:blipFill>
        <p:spPr>
          <a:xfrm>
            <a:off x="4642825" y="1152475"/>
            <a:ext cx="4117450" cy="259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8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de Atributos</a:t>
            </a:r>
            <a:endParaRPr/>
          </a:p>
        </p:txBody>
      </p:sp>
      <p:sp>
        <p:nvSpPr>
          <p:cNvPr id="342" name="Google Shape;342;p38"/>
          <p:cNvSpPr txBox="1"/>
          <p:nvPr>
            <p:ph idx="1" type="body"/>
          </p:nvPr>
        </p:nvSpPr>
        <p:spPr>
          <a:xfrm>
            <a:off x="311700" y="1152475"/>
            <a:ext cx="4218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[attribute="value"] é usado para selecionar elementos com um atributo e valor especificados.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pt-BR"/>
              <a:t>O exemplo a seguir seleciona todos os elementos &lt;a&gt; com um atributo target="_blank":</a:t>
            </a:r>
            <a:endParaRPr/>
          </a:p>
        </p:txBody>
      </p:sp>
      <p:pic>
        <p:nvPicPr>
          <p:cNvPr id="343" name="Google Shape;34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344" name="Google Shape;344;p38"/>
          <p:cNvPicPr preferRelativeResize="0"/>
          <p:nvPr/>
        </p:nvPicPr>
        <p:blipFill rotWithShape="1">
          <a:blip r:embed="rId4">
            <a:alphaModFix/>
          </a:blip>
          <a:srcRect b="27284" l="17003" r="67168" t="63493"/>
          <a:stretch/>
        </p:blipFill>
        <p:spPr>
          <a:xfrm>
            <a:off x="5093275" y="2064452"/>
            <a:ext cx="3509875" cy="115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9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de Atributos</a:t>
            </a:r>
            <a:endParaRPr/>
          </a:p>
        </p:txBody>
      </p:sp>
      <p:sp>
        <p:nvSpPr>
          <p:cNvPr id="350" name="Google Shape;350;p39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[attribute~="value"] é usado para selecionar elementos com um valor de atributo contendo uma palavra especificada.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exemplo a seguir seleciona todos os elementos com um atributo title que contém uma lista de palavras separadas por espaço, uma das quais é "flower":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51" name="Google Shape;35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Sintaxe</a:t>
            </a:r>
            <a:endParaRPr/>
          </a:p>
        </p:txBody>
      </p:sp>
      <p:sp>
        <p:nvSpPr>
          <p:cNvPr id="76" name="Google Shape;76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Uma regra CSS consiste em um seletor e um bloco de declaração.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aponta para o elemento HTML que você deseja estilizar.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bloco de declaração contém uma ou mais declarações separadas por ponto e vírgula.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Cada declaração inclui um nome de propriedade CSS e um valor, separados por dois pontos.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Várias declarações CSS são separadas por ponto e vírgula e os blocos de declaração são cercados por chaves.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77" name="Google Shape;7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0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de Atributos</a:t>
            </a:r>
            <a:endParaRPr/>
          </a:p>
        </p:txBody>
      </p:sp>
      <p:sp>
        <p:nvSpPr>
          <p:cNvPr id="357" name="Google Shape;357;p40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[attribute|="value"] é usado para selecionar elementos com o atributo especificado, cujo valor pode ser exatamente o valor especificado, ou o valor especificado seguido de um hífen (-).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Nota: O valor deve ser uma palavra inteira, sozinha, como class="top", ou seguida por um hífen( - ), como class="top-text".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58" name="Google Shape;358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1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de Atributos</a:t>
            </a:r>
            <a:endParaRPr/>
          </a:p>
        </p:txBody>
      </p:sp>
      <p:sp>
        <p:nvSpPr>
          <p:cNvPr id="364" name="Google Shape;364;p41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[attribute^="value"] é usado para selecionar elementos com o atributo especificado, cujo valor começa com o valor especificado.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exemplo a seguir seleciona todos os elementos com um valor de atributo de classe que começa com "top":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Nota: O valor não precisa ser uma palavra inteira!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65" name="Google Shape;36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2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de Atributos</a:t>
            </a:r>
            <a:endParaRPr/>
          </a:p>
        </p:txBody>
      </p:sp>
      <p:sp>
        <p:nvSpPr>
          <p:cNvPr id="371" name="Google Shape;371;p42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[attribute$="value"] é usado para selecionar elementos cujo valor de atributo termina com um valor especificado.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exemplo a seguir seleciona todos os elementos com um valor de atributo de classe que termina com "test":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Nota: O valor não precisa ser uma palavra inteira!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72" name="Google Shape;37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3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de Atributos</a:t>
            </a:r>
            <a:endParaRPr/>
          </a:p>
        </p:txBody>
      </p:sp>
      <p:sp>
        <p:nvSpPr>
          <p:cNvPr id="378" name="Google Shape;378;p43"/>
          <p:cNvSpPr txBox="1"/>
          <p:nvPr>
            <p:ph idx="1" type="body"/>
          </p:nvPr>
        </p:nvSpPr>
        <p:spPr>
          <a:xfrm>
            <a:off x="311700" y="1152475"/>
            <a:ext cx="850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[attribute*="value"] é usado para selecionar elementos cujo valor de atributo contém um valor especificado.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exemplo a seguir seleciona todos os elementos com um valor de atributo de classe que contém "te":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Nota: O valor não precisa ser uma palavra inteira!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79" name="Google Shape;379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</a:t>
            </a:r>
            <a:endParaRPr/>
          </a:p>
        </p:txBody>
      </p:sp>
      <p:sp>
        <p:nvSpPr>
          <p:cNvPr id="83" name="Google Shape;83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pt-BR"/>
              <a:t>Seletores CSS são usados para "encontrar" (ou selecionar) os elementos HTML que você deseja estilizar.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7647"/>
              <a:buNone/>
            </a:pPr>
            <a:r>
              <a:rPr lang="pt-BR"/>
              <a:t>Podemos dividir os seletores CSS em cinco categorias:</a:t>
            </a:r>
            <a:endParaRPr/>
          </a:p>
          <a:p>
            <a:pPr indent="-325755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Seletores simples (selecione elementos com base no nome, id, classe)</a:t>
            </a:r>
            <a:endParaRPr/>
          </a:p>
          <a:p>
            <a:pPr indent="-32575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Seletores de combinação (selecione elementos com base em um relacionamento específico entre eles)</a:t>
            </a:r>
            <a:endParaRPr/>
          </a:p>
          <a:p>
            <a:pPr indent="-32575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Seletores de pseudo-classe (selecionar elementos com base em um determinado estado)</a:t>
            </a:r>
            <a:endParaRPr/>
          </a:p>
          <a:p>
            <a:pPr indent="-32575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Seletores de pseudo-elementos (selecione e estilize uma parte de um elemento)</a:t>
            </a:r>
            <a:endParaRPr/>
          </a:p>
          <a:p>
            <a:pPr indent="-32575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Seletores de atributo (selecione elementos com base em um atributo ou valor de atributo)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17647"/>
              <a:buNone/>
            </a:pPr>
            <a:r>
              <a:t/>
            </a:r>
            <a:endParaRPr/>
          </a:p>
        </p:txBody>
      </p:sp>
      <p:pic>
        <p:nvPicPr>
          <p:cNvPr id="84" name="Google Shape;8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- elemento</a:t>
            </a:r>
            <a:endParaRPr/>
          </a:p>
        </p:txBody>
      </p:sp>
      <p:sp>
        <p:nvSpPr>
          <p:cNvPr id="90" name="Google Shape;90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de </a:t>
            </a:r>
            <a:r>
              <a:rPr lang="pt-BR"/>
              <a:t>elementos</a:t>
            </a:r>
            <a:r>
              <a:rPr lang="pt-BR"/>
              <a:t> seleciona elementos HTML com base no nome do elemento.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91" name="Google Shape;9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92" name="Google Shape;92;p6"/>
          <p:cNvPicPr preferRelativeResize="0"/>
          <p:nvPr/>
        </p:nvPicPr>
        <p:blipFill rotWithShape="1">
          <a:blip r:embed="rId4">
            <a:alphaModFix/>
          </a:blip>
          <a:srcRect b="31052" l="16915" r="71100" t="57812"/>
          <a:stretch/>
        </p:blipFill>
        <p:spPr>
          <a:xfrm>
            <a:off x="2995750" y="2036875"/>
            <a:ext cx="3152501" cy="1647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- id</a:t>
            </a:r>
            <a:endParaRPr/>
          </a:p>
        </p:txBody>
      </p:sp>
      <p:sp>
        <p:nvSpPr>
          <p:cNvPr id="98" name="Google Shape;98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id usa o atributo id de um elemento HTML para selecionar um elemento específico.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O id de um elemento é único dentro de uma página, então o seletor de id é usado para selecionar um elemento único!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Para selecionar um elemento com um id específico, escreva um caractere hash (#), seguido do id do elemento.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99" name="Google Shape;9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00" name="Google Shape;100;p7"/>
          <p:cNvPicPr preferRelativeResize="0"/>
          <p:nvPr/>
        </p:nvPicPr>
        <p:blipFill rotWithShape="1">
          <a:blip r:embed="rId4">
            <a:alphaModFix/>
          </a:blip>
          <a:srcRect b="40037" l="17350" r="70666" t="48828"/>
          <a:stretch/>
        </p:blipFill>
        <p:spPr>
          <a:xfrm>
            <a:off x="3534025" y="3483925"/>
            <a:ext cx="2075952" cy="1084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- classe</a:t>
            </a:r>
            <a:endParaRPr/>
          </a:p>
        </p:txBody>
      </p:sp>
      <p:sp>
        <p:nvSpPr>
          <p:cNvPr id="106" name="Google Shape;106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O seletor de classe seleciona elementos HTML com um atributo de classe específico.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/>
              <a:t>Para selecionar elementos com uma classe específica, escreva um caractere ponto (.), seguido do nome da classe.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07" name="Google Shape;10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08" name="Google Shape;108;p8"/>
          <p:cNvPicPr preferRelativeResize="0"/>
          <p:nvPr/>
        </p:nvPicPr>
        <p:blipFill rotWithShape="1">
          <a:blip r:embed="rId4">
            <a:alphaModFix/>
          </a:blip>
          <a:srcRect b="34568" l="16698" r="70557" t="54295"/>
          <a:stretch/>
        </p:blipFill>
        <p:spPr>
          <a:xfrm>
            <a:off x="2808950" y="2732475"/>
            <a:ext cx="3526099" cy="1732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"/>
          <p:cNvSpPr txBox="1"/>
          <p:nvPr>
            <p:ph type="title"/>
          </p:nvPr>
        </p:nvSpPr>
        <p:spPr>
          <a:xfrm>
            <a:off x="311700" y="445025"/>
            <a:ext cx="741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Seletor - classe</a:t>
            </a:r>
            <a:endParaRPr/>
          </a:p>
        </p:txBody>
      </p:sp>
      <p:sp>
        <p:nvSpPr>
          <p:cNvPr id="114" name="Google Shape;114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Você também pode especificar que apenas elementos HTML específicos devem ser afetados por uma classe.</a:t>
            </a:r>
            <a:endParaRPr/>
          </a:p>
        </p:txBody>
      </p:sp>
      <p:pic>
        <p:nvPicPr>
          <p:cNvPr id="115" name="Google Shape;11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4400" y="140749"/>
            <a:ext cx="1095798" cy="64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16" name="Google Shape;116;p9"/>
          <p:cNvPicPr preferRelativeResize="0"/>
          <p:nvPr/>
        </p:nvPicPr>
        <p:blipFill rotWithShape="1">
          <a:blip r:embed="rId4">
            <a:alphaModFix/>
          </a:blip>
          <a:srcRect b="39842" l="17028" r="70337" t="49023"/>
          <a:stretch/>
        </p:blipFill>
        <p:spPr>
          <a:xfrm>
            <a:off x="3001475" y="2082125"/>
            <a:ext cx="3141048" cy="155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